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96" r:id="rId5"/>
    <p:sldId id="297" r:id="rId6"/>
    <p:sldId id="286" r:id="rId7"/>
    <p:sldId id="261" r:id="rId8"/>
    <p:sldId id="285" r:id="rId9"/>
    <p:sldId id="263" r:id="rId10"/>
    <p:sldId id="265" r:id="rId11"/>
    <p:sldId id="262" r:id="rId12"/>
    <p:sldId id="279" r:id="rId13"/>
    <p:sldId id="298" r:id="rId14"/>
    <p:sldId id="280" r:id="rId15"/>
    <p:sldId id="299" r:id="rId16"/>
    <p:sldId id="28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887" autoAdjust="0"/>
  </p:normalViewPr>
  <p:slideViewPr>
    <p:cSldViewPr snapToGrid="0" showGuides="1">
      <p:cViewPr varScale="1">
        <p:scale>
          <a:sx n="72" d="100"/>
          <a:sy n="72" d="100"/>
        </p:scale>
        <p:origin x="1104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6/27/2025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6/27/2025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190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5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5.sv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D93970-B13A-F96D-A4B1-3A1EE74841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20237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10954512" cy="3246120"/>
          </a:xfrm>
        </p:spPr>
        <p:txBody>
          <a:bodyPr anchor="b">
            <a:noAutofit/>
          </a:bodyPr>
          <a:lstStyle>
            <a:lvl1pPr algn="ctr">
              <a:defRPr sz="6600" b="1" i="0" cap="none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758183"/>
            <a:ext cx="10954512" cy="1307592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207008" y="2523744"/>
            <a:ext cx="9720072" cy="325526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80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A51A8B-A15C-2A94-1E48-F9615101DF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991" t="11245" r="3785" b="1531"/>
          <a:stretch/>
        </p:blipFill>
        <p:spPr>
          <a:xfrm>
            <a:off x="0" y="2917"/>
            <a:ext cx="12197192" cy="6855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600200"/>
            <a:ext cx="10991088" cy="3657600"/>
          </a:xfrm>
        </p:spPr>
        <p:txBody>
          <a:bodyPr anchor="ctr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9492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4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5697808D-10E0-D8A5-5D07-E176EBB8F2BB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0234D012-F86E-04CE-78C8-2C5A661302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004" r="-148"/>
          <a:stretch/>
        </p:blipFill>
        <p:spPr>
          <a:xfrm rot="5400000">
            <a:off x="6378170" y="40082"/>
            <a:ext cx="1579705" cy="1600089"/>
          </a:xfrm>
          <a:prstGeom prst="rect">
            <a:avLst/>
          </a:prstGeom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0BC42061-F838-920E-632E-10EDE7E55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239" r="25335" b="-1"/>
          <a:stretch/>
        </p:blipFill>
        <p:spPr>
          <a:xfrm rot="16200000">
            <a:off x="6298833" y="-161472"/>
            <a:ext cx="752715" cy="107565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8BEE67F-530E-E41D-FD19-2615180DC3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5931"/>
          <a:stretch/>
        </p:blipFill>
        <p:spPr>
          <a:xfrm>
            <a:off x="10439102" y="4145165"/>
            <a:ext cx="1780703" cy="216431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2CFCA46-5F5A-867F-B19C-4F9ED5BA1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6794"/>
          <a:stretch/>
        </p:blipFill>
        <p:spPr>
          <a:xfrm rot="10800000">
            <a:off x="-27806" y="2452933"/>
            <a:ext cx="1370742" cy="263241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1E8F80C-ACB2-552E-4433-1A8A2708F1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" b="-9728"/>
          <a:stretch/>
        </p:blipFill>
        <p:spPr>
          <a:xfrm rot="18286209">
            <a:off x="887827" y="4958926"/>
            <a:ext cx="910220" cy="1020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93608" y="2441447"/>
            <a:ext cx="3063240" cy="3575303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50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ACFCA6-7ECE-9BFB-9389-6DB74C8628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1" r="21"/>
          <a:stretch/>
        </p:blipFill>
        <p:spPr>
          <a:xfrm>
            <a:off x="-5192" y="-1"/>
            <a:ext cx="12197192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56450"/>
            <a:ext cx="9912096" cy="2743200"/>
          </a:xfrm>
        </p:spPr>
        <p:txBody>
          <a:bodyPr anchor="b">
            <a:noAutofit/>
          </a:bodyPr>
          <a:lstStyle>
            <a:lvl1pPr algn="l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304" y="3110546"/>
            <a:ext cx="4114800" cy="27432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0835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1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850392"/>
            <a:ext cx="3913632" cy="4800600"/>
          </a:xfrm>
        </p:spPr>
        <p:txBody>
          <a:bodyPr/>
          <a:lstStyle>
            <a:lvl1pPr>
              <a:defRPr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1965960"/>
            <a:ext cx="4050792" cy="2953512"/>
          </a:xfrm>
        </p:spPr>
        <p:txBody>
          <a:bodyPr anchor="ctr" anchorCtr="0"/>
          <a:lstStyle>
            <a:lvl1pPr>
              <a:defRPr cap="all" baseline="0">
                <a:solidFill>
                  <a:schemeClr val="accent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906EB944-76A9-6F98-104E-59CD34F5CF9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898C8E3F-6992-0D8A-CCA1-3DD2C147AA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4756"/>
          <a:stretch/>
        </p:blipFill>
        <p:spPr>
          <a:xfrm>
            <a:off x="8853067" y="1"/>
            <a:ext cx="1875091" cy="1605320"/>
          </a:xfrm>
          <a:prstGeom prst="rect">
            <a:avLst/>
          </a:prstGeom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4417AC45-4CB7-72E8-3723-B1A3D81FB6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3775" y="5533690"/>
            <a:ext cx="493392" cy="4955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E5941EF-B160-313A-DA99-73C86EDC4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6794"/>
          <a:stretch/>
        </p:blipFill>
        <p:spPr>
          <a:xfrm>
            <a:off x="10316909" y="2723673"/>
            <a:ext cx="1875091" cy="360098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EC16221-5852-F1A3-24D1-8EF5E9071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41791"/>
          <a:stretch/>
        </p:blipFill>
        <p:spPr>
          <a:xfrm>
            <a:off x="3497179" y="6324654"/>
            <a:ext cx="910220" cy="54136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D8B34C3-E35E-0B4E-1F8E-59C449A3C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1904"/>
          <a:stretch/>
        </p:blipFill>
        <p:spPr>
          <a:xfrm>
            <a:off x="1601212" y="0"/>
            <a:ext cx="1032928" cy="7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55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1FEFCE-5DDA-D353-F1BF-36752F5F07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917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824" y="1325880"/>
            <a:ext cx="10460736" cy="2286000"/>
          </a:xfrm>
        </p:spPr>
        <p:txBody>
          <a:bodyPr anchor="b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7824" y="3749040"/>
            <a:ext cx="10460736" cy="2286000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72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2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B6718ABD-4EA5-E3C5-0225-F6671DCA53AD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721A955-CA2D-A65D-6E60-DAAAA4ACF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050"/>
          <a:stretch/>
        </p:blipFill>
        <p:spPr>
          <a:xfrm>
            <a:off x="0" y="2887579"/>
            <a:ext cx="2432421" cy="360466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B70155A-604C-AD00-BE69-4505C75CE0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5874" b="-1"/>
          <a:stretch/>
        </p:blipFill>
        <p:spPr>
          <a:xfrm rot="5400000">
            <a:off x="11281284" y="2493882"/>
            <a:ext cx="1032928" cy="88789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74D1084-EF5E-D016-13E0-1840BDFFD0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-880"/>
          <a:stretch/>
        </p:blipFill>
        <p:spPr>
          <a:xfrm>
            <a:off x="9897978" y="5987153"/>
            <a:ext cx="490012" cy="505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313432"/>
            <a:ext cx="6327648" cy="3218688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32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1B9A11-4222-BB4A-66D3-D37C79AC5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21" b="21"/>
          <a:stretch/>
        </p:blipFill>
        <p:spPr>
          <a:xfrm>
            <a:off x="-2595" y="1459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27432"/>
            <a:ext cx="7004304" cy="3566160"/>
          </a:xfrm>
        </p:spPr>
        <p:txBody>
          <a:bodyPr anchor="b">
            <a:noAutofit/>
          </a:bodyPr>
          <a:lstStyle>
            <a:lvl1pPr algn="ctr">
              <a:defRPr sz="60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5" y="3767328"/>
            <a:ext cx="7004303" cy="1161288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9623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21594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72C86F9-080E-93F7-C7B1-F5BEAD84E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5064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432304"/>
            <a:ext cx="3108960" cy="341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36592" y="1920240"/>
            <a:ext cx="6620256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FF98F94-8801-13BE-8EB4-01921AC196C8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7BF5718-9534-FD92-79D7-ECC66603E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2387"/>
          <a:stretch/>
        </p:blipFill>
        <p:spPr>
          <a:xfrm rot="5400000">
            <a:off x="1778676" y="5204330"/>
            <a:ext cx="907513" cy="24653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FF40650-9AD0-96F8-F702-185D1729AF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558" y="5429608"/>
            <a:ext cx="406214" cy="41506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3AC8518-2F0B-6FC0-0C0E-6CE9D00EAC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-4860" b="-1"/>
          <a:stretch/>
        </p:blipFill>
        <p:spPr>
          <a:xfrm>
            <a:off x="10214191" y="365126"/>
            <a:ext cx="1032928" cy="110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60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3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7B4AF60-AC65-3E7A-4A5D-EBF1A7030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63" b="3063"/>
          <a:stretch/>
        </p:blipFill>
        <p:spPr>
          <a:xfrm>
            <a:off x="1" y="2917"/>
            <a:ext cx="12197189" cy="6855082"/>
          </a:xfrm>
          <a:prstGeom prst="rect">
            <a:avLst/>
          </a:prstGeom>
        </p:spPr>
      </p:pic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95671103-2960-81E2-9A76-0E7FDE6B3E55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276856"/>
            <a:ext cx="6327648" cy="3090672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264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2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6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86060D16-E6F6-EA0E-E58E-526234AB656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0958AA-6F1A-C4A2-FB66-1A6F7F8834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095" b="-1"/>
          <a:stretch/>
        </p:blipFill>
        <p:spPr>
          <a:xfrm>
            <a:off x="569419" y="4426479"/>
            <a:ext cx="1472805" cy="159661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DEADFA2-398E-9388-8295-063D31FB38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095" b="-1"/>
          <a:stretch/>
        </p:blipFill>
        <p:spPr>
          <a:xfrm rot="3765410" flipV="1">
            <a:off x="1448505" y="4094575"/>
            <a:ext cx="862484" cy="934988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D09A7588-8EFD-A0C5-4235-45B7D657EC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5453"/>
          <a:stretch/>
        </p:blipFill>
        <p:spPr>
          <a:xfrm>
            <a:off x="9469547" y="5719093"/>
            <a:ext cx="1756858" cy="113890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F04D7D6-513C-D18A-AF21-D10F0E5D3B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1" r="-750"/>
          <a:stretch/>
        </p:blipFill>
        <p:spPr>
          <a:xfrm>
            <a:off x="8844546" y="50582"/>
            <a:ext cx="1307037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671816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28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0CE72F6-1D9D-E61E-F1EE-2861FDF76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432" y="2459736"/>
            <a:ext cx="2843784" cy="3090672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33672" y="2523744"/>
            <a:ext cx="6693408" cy="3273552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947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3001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5912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accent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0" i="0" kern="1200">
          <a:solidFill>
            <a:schemeClr val="accent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744" y="903766"/>
            <a:ext cx="10954512" cy="2707049"/>
          </a:xfrm>
        </p:spPr>
        <p:txBody>
          <a:bodyPr anchor="b"/>
          <a:lstStyle/>
          <a:p>
            <a:r>
              <a:rPr lang="en-US" dirty="0"/>
              <a:t>Internet of Things and 6G</a:t>
            </a:r>
          </a:p>
        </p:txBody>
      </p:sp>
    </p:spTree>
    <p:extLst>
      <p:ext uri="{BB962C8B-B14F-4D97-AF65-F5344CB8AC3E}">
        <p14:creationId xmlns:p14="http://schemas.microsoft.com/office/powerpoint/2010/main" val="128263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C591A-FCA0-68DA-0069-DB5F8A363B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558" y="1129044"/>
            <a:ext cx="3850106" cy="2638284"/>
          </a:xfrm>
        </p:spPr>
        <p:txBody>
          <a:bodyPr/>
          <a:lstStyle/>
          <a:p>
            <a:r>
              <a:rPr lang="en-US" sz="4400" dirty="0"/>
              <a:t>Architecture of a 6G-IoT System</a:t>
            </a:r>
            <a:endParaRPr lang="en-IN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42839A-1D05-76F2-D8B9-3AA4FA3B6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641" y="429126"/>
            <a:ext cx="5967663" cy="596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11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Future Outlook for IoT in the 6G 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863" y="2441447"/>
            <a:ext cx="4917066" cy="357530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Timeline:</a:t>
            </a:r>
            <a:r>
              <a:rPr lang="en-US" dirty="0"/>
              <a:t> 6G is expected to roll out around 2030. Major R&amp;D and standardization efforts (3GPP, ITU, national projects) are already underway worldwide.</a:t>
            </a:r>
          </a:p>
          <a:p>
            <a:endParaRPr lang="en-US" dirty="0"/>
          </a:p>
          <a:p>
            <a:r>
              <a:rPr lang="en-IN" b="1" dirty="0"/>
              <a:t>Multi-network integration:</a:t>
            </a:r>
            <a:r>
              <a:rPr lang="en-IN" dirty="0"/>
              <a:t> Future IoT devices will seamlessly use multiple concurrent links (cellular, Wi-Fi, satellite, etc.)</a:t>
            </a:r>
            <a:r>
              <a:rPr lang="en-US" dirty="0"/>
              <a:t> for resilience. Hybrid spectrum use (from sub-6 GHz up to THz) will be coordinated for optimal connectivity.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67564-0457-E486-97D0-8109D2C97B3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2383776"/>
            <a:ext cx="5005137" cy="3690645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b="1" dirty="0"/>
              <a:t>AI-centric networks:</a:t>
            </a:r>
            <a:r>
              <a:rPr lang="en-IN" dirty="0"/>
              <a:t> 6G is often described as a </a:t>
            </a:r>
            <a:r>
              <a:rPr lang="en-IN" i="1" dirty="0"/>
              <a:t>“</a:t>
            </a:r>
            <a:r>
              <a:rPr lang="en-IN" dirty="0"/>
              <a:t>network for AI</a:t>
            </a:r>
            <a:r>
              <a:rPr lang="en-IN" i="1" dirty="0"/>
              <a:t>”</a:t>
            </a:r>
            <a:r>
              <a:rPr lang="en-IN" dirty="0"/>
              <a:t>. Network intelligence at every layer (AI chips, digital twins, semantic communications) will adapt IoT services to user needs in real time.</a:t>
            </a:r>
          </a:p>
          <a:p>
            <a:endParaRPr lang="en-IN" dirty="0"/>
          </a:p>
          <a:p>
            <a:r>
              <a:rPr lang="en-US" b="1" dirty="0"/>
              <a:t>Scale:</a:t>
            </a:r>
            <a:r>
              <a:rPr lang="en-US" dirty="0"/>
              <a:t> IoT device counts will continue exploding; it is plausible that </a:t>
            </a:r>
            <a:r>
              <a:rPr lang="en-US" b="1" dirty="0"/>
              <a:t>tens of billions</a:t>
            </a:r>
            <a:r>
              <a:rPr lang="en-US" dirty="0"/>
              <a:t> of devices will be connected by 6G timeframe. This will drive new business models (e.g. IoT-as-a-Service).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F21905C-1BD6-BF3F-5B8B-B9AD53017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855CE-FFB3-B79F-31D8-CB2D415C8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79428-A5DC-BCA5-331D-741E5240B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C62E715-C33F-F139-C0D8-44F363117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4686" y="2508560"/>
            <a:ext cx="10634953" cy="2708069"/>
          </a:xfrm>
          <a:noFill/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6G represents the next leap in wireless connectivity for IoT. It aims to overcome 5G’s limits by leveraging </a:t>
            </a:r>
            <a:r>
              <a:rPr lang="en-US" b="1" dirty="0"/>
              <a:t>new technologies</a:t>
            </a:r>
            <a:r>
              <a:rPr lang="en-US" dirty="0"/>
              <a:t> (THz communication, RIS, NTNs, AI) to deliver orders-of-magnitude improvements in speed, latency, and intelligence.</a:t>
            </a:r>
          </a:p>
          <a:p>
            <a:r>
              <a:rPr lang="en-US" dirty="0"/>
              <a:t>Early trials by industry (e.g. Nokia, Docomo) and joint research projects are already validating core concepts.</a:t>
            </a:r>
          </a:p>
          <a:p>
            <a:r>
              <a:rPr lang="en-US" dirty="0"/>
              <a:t>In the 6G era, virtually all applications – from smart cities and autonomous systems to advanced healthcare and industrial automation – will benefit from seamless, intelligent IoT connectivity. University courses and research must stay abreast of these developments to prepare for this upcoming transformation.</a:t>
            </a:r>
          </a:p>
        </p:txBody>
      </p:sp>
    </p:spTree>
    <p:extLst>
      <p:ext uri="{BB962C8B-B14F-4D97-AF65-F5344CB8AC3E}">
        <p14:creationId xmlns:p14="http://schemas.microsoft.com/office/powerpoint/2010/main" val="1759774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A0D7AA-8A21-B977-56ED-94406F299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1035" y="1945758"/>
            <a:ext cx="9912096" cy="1329745"/>
          </a:xfrm>
          <a:noFill/>
        </p:spPr>
        <p:txBody>
          <a:bodyPr anchor="b">
            <a:noAutofit/>
          </a:bodyPr>
          <a:lstStyle/>
          <a:p>
            <a:r>
              <a:rPr lang="en-US" sz="8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51616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82" y="914400"/>
            <a:ext cx="3785190" cy="4736592"/>
          </a:xfrm>
          <a:noFill/>
        </p:spPr>
        <p:txBody>
          <a:bodyPr anchor="ctr">
            <a:noAutofit/>
          </a:bodyPr>
          <a:lstStyle/>
          <a:p>
            <a:r>
              <a:rPr lang="en-IN" sz="5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 to IoT</a:t>
            </a:r>
            <a:endParaRPr lang="en-US" sz="5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3897" y="813391"/>
            <a:ext cx="7278266" cy="5386883"/>
          </a:xfrm>
          <a:noFill/>
        </p:spPr>
        <p:txBody>
          <a:bodyPr>
            <a:no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Internet of Things (IoT) refers to a network of physical objects (sensors, appliances, vehicles, etc.) embedded with software and connectivity, enabling them to collect/share data.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IoT is growing explosively: ~16.6 billion devices were connected by end-2023, projected to ~18.8 billion by end-2024. 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These devices span virtually all sectors (smart manufacturing, transportation, healthcare, agriculture, smart homes, etc.), and their proliferation is rapidly transforming industry and daily life.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AA7FF5-11CA-8F71-5951-B10993962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507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4281" y="893135"/>
            <a:ext cx="8483437" cy="1147366"/>
          </a:xfrm>
          <a:noFill/>
        </p:spPr>
        <p:txBody>
          <a:bodyPr>
            <a:noAutofit/>
          </a:bodyPr>
          <a:lstStyle/>
          <a:p>
            <a:r>
              <a:rPr lang="en-US" sz="5400" dirty="0"/>
              <a:t>Limitations of 5G for IoT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CEBD4-35BF-26BB-D438-DA43EBD5EE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003" y="2430752"/>
            <a:ext cx="10359992" cy="3192379"/>
          </a:xfrm>
          <a:noFill/>
        </p:spPr>
        <p:txBody>
          <a:bodyPr>
            <a:noAutofit/>
          </a:bodyPr>
          <a:lstStyle/>
          <a:p>
            <a:pPr algn="r"/>
            <a:r>
              <a:rPr lang="en-US" sz="1700" b="1" dirty="0"/>
              <a:t>Coverage gaps:</a:t>
            </a:r>
            <a:r>
              <a:rPr lang="en-US" sz="1700" dirty="0"/>
              <a:t> 5G’s high-frequency (mm Wave) deployments have limited range and poor propagation, leading to coverage holes in rural/remote areas</a:t>
            </a:r>
          </a:p>
          <a:p>
            <a:endParaRPr lang="en-US" sz="1700" dirty="0"/>
          </a:p>
          <a:p>
            <a:pPr algn="r"/>
            <a:r>
              <a:rPr lang="en-US" sz="1700" b="1" dirty="0"/>
              <a:t>High deployment cost:</a:t>
            </a:r>
            <a:r>
              <a:rPr lang="en-US" sz="1700" dirty="0"/>
              <a:t> Building dense 5G infrastructure (base stations, small cells) is expensive, especially for sparsely populated regions</a:t>
            </a:r>
          </a:p>
          <a:p>
            <a:pPr algn="r"/>
            <a:endParaRPr lang="en-US" sz="1700" dirty="0"/>
          </a:p>
          <a:p>
            <a:pPr algn="r"/>
            <a:r>
              <a:rPr lang="en-US" sz="1800" b="1" dirty="0"/>
              <a:t>Power consumption:</a:t>
            </a:r>
            <a:r>
              <a:rPr lang="en-US" sz="1800" dirty="0"/>
              <a:t> 5G IoT devices and networks consume more energy than 4G counterparts, straining battery-operated sensors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18503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942" y="1212749"/>
            <a:ext cx="6906617" cy="976901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What is 6G? 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6107" y="2403986"/>
            <a:ext cx="7251405" cy="3541936"/>
          </a:xfrm>
          <a:noFill/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6G is the upcoming </a:t>
            </a:r>
            <a:r>
              <a:rPr lang="en-IN" b="1" dirty="0"/>
              <a:t>sixth-generation</a:t>
            </a:r>
            <a:r>
              <a:rPr lang="en-IN" dirty="0"/>
              <a:t> wireless standard (targeted ~2030) that promises </a:t>
            </a:r>
            <a:r>
              <a:rPr lang="en-IN" i="1" dirty="0"/>
              <a:t>extraordinary performance</a:t>
            </a:r>
            <a:r>
              <a:rPr lang="en-IN" dirty="0"/>
              <a:t> beyond 5.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Its envisioned key features include: ultra-high data rates (using terahertz and sub-THz bands), ultra-low latency (&lt;1 </a:t>
            </a:r>
            <a:r>
              <a:rPr lang="en-IN" dirty="0" err="1"/>
              <a:t>ms</a:t>
            </a:r>
            <a:r>
              <a:rPr lang="en-IN" dirty="0"/>
              <a:t>), AI-driven self-optimizing networks, and ubiquitous coverage (integrating terrestrial, airborne and satellite links).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In short, 6G aims to blend communication with sensing and intelligence, enabling new services and applications at scale.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D7B9109-9E17-1A7A-3A9A-0F1C07BF3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9583" y="1765004"/>
            <a:ext cx="3817086" cy="2604975"/>
          </a:xfrm>
          <a:noFill/>
        </p:spPr>
        <p:txBody>
          <a:bodyPr>
            <a:noAutofit/>
          </a:bodyPr>
          <a:lstStyle/>
          <a:p>
            <a:r>
              <a:rPr lang="en-US" sz="5400" dirty="0"/>
              <a:t>How 6G Will Transform IoT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4736" y="1334386"/>
            <a:ext cx="5702222" cy="4614531"/>
          </a:xfrm>
          <a:noFill/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7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MASSIVE DEVICE DENSITY:</a:t>
            </a:r>
            <a:r>
              <a:rPr lang="en-US" sz="1700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6g is expected to support ~10 million devices per km² (vs. ~100,000 in 4g)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ULTRA-RELIABLE LOW-LATENCY COMMS:</a:t>
            </a:r>
            <a:r>
              <a:rPr lang="en-US" sz="1800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with end-to-end latency &lt;1 </a:t>
            </a:r>
            <a:r>
              <a:rPr lang="en-US" sz="1800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ms</a:t>
            </a:r>
            <a:r>
              <a:rPr lang="en-US" sz="1800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near-100% reliability, 6g can support mission-critical </a:t>
            </a:r>
            <a:r>
              <a:rPr lang="en-US" sz="1800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iot</a:t>
            </a:r>
            <a:r>
              <a:rPr lang="en-US" sz="1800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(remote surgery, industrial automation, </a:t>
            </a:r>
            <a:r>
              <a:rPr lang="en-US" sz="1800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</a:t>
            </a:r>
            <a:r>
              <a:rPr lang="en-US" sz="1800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800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vr</a:t>
            </a:r>
            <a:r>
              <a:rPr lang="en-US" sz="1800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etc.)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MULTI-CONNECTIVITY:</a:t>
            </a:r>
            <a:r>
              <a:rPr lang="en-US" sz="1800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devices will simultaneously leverage multiple links (cellular + wi-fi + satellite) for seamless connectivity even under link failures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ENERGY EFFICIENCY &amp; INTELLIGENCE:</a:t>
            </a:r>
            <a:r>
              <a:rPr lang="en-US" sz="1800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ai-driven resource management will optimize power use and extend battery life of </a:t>
            </a:r>
            <a:r>
              <a:rPr lang="en-US" sz="1800" cap="none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iot</a:t>
            </a:r>
            <a:r>
              <a:rPr lang="en-US" sz="1800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devices. altogether, 6g addresses current 5g limitations </a:t>
            </a:r>
            <a:r>
              <a:rPr lang="en-IN" sz="1800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(latency, bandwidth, energy)</a:t>
            </a:r>
            <a:endParaRPr lang="en-US" sz="1700" cap="non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737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21594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540" y="1058472"/>
            <a:ext cx="10506456" cy="609119"/>
          </a:xfrm>
          <a:noFill/>
        </p:spPr>
        <p:txBody>
          <a:bodyPr>
            <a:noAutofit/>
          </a:bodyPr>
          <a:lstStyle/>
          <a:p>
            <a:r>
              <a:rPr lang="en-IN" sz="3800" dirty="0"/>
              <a:t>6G Technologies Enabling IoT (THz, RIS, NTNs)</a:t>
            </a:r>
            <a:endParaRPr lang="en-US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283448"/>
            <a:ext cx="10506456" cy="366369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b="1" dirty="0"/>
              <a:t>Terahertz (THz) communication:</a:t>
            </a:r>
            <a:r>
              <a:rPr lang="en-IN" dirty="0"/>
              <a:t> 6G will explore sub-THz bands (≈90–300 GHz) to access vast new spectrum. </a:t>
            </a:r>
          </a:p>
          <a:p>
            <a:r>
              <a:rPr lang="en-US" b="1" dirty="0"/>
              <a:t>Reconfigurable Intelligent Surfaces (RIS):</a:t>
            </a:r>
            <a:r>
              <a:rPr lang="en-US" dirty="0"/>
              <a:t> </a:t>
            </a:r>
            <a:r>
              <a:rPr lang="en-US" dirty="0" err="1"/>
              <a:t>Metasurface</a:t>
            </a:r>
            <a:r>
              <a:rPr lang="en-US" dirty="0"/>
              <a:t> panels that </a:t>
            </a:r>
            <a:r>
              <a:rPr lang="en-US" b="1" dirty="0"/>
              <a:t>smartly reflect and beamform signals</a:t>
            </a:r>
            <a:r>
              <a:rPr lang="en-US" dirty="0"/>
              <a:t>. RIS can extend coverage and boost capacity with low power usage. They offer high array gains at low cost and energy.</a:t>
            </a:r>
          </a:p>
          <a:p>
            <a:r>
              <a:rPr lang="en-US" b="1" dirty="0"/>
              <a:t>Non-Terrestrial Networks (NTN):</a:t>
            </a:r>
            <a:r>
              <a:rPr lang="en-US" dirty="0"/>
              <a:t> Satellites (LEO/MEO/GEO), high-altitude platforms (drones, balloons), and UAVs will be integrated as part of 6G. NTNs </a:t>
            </a:r>
            <a:r>
              <a:rPr lang="en-US" b="1" dirty="0"/>
              <a:t>extend 6G coverage</a:t>
            </a:r>
            <a:r>
              <a:rPr lang="en-US" dirty="0"/>
              <a:t> to remote areas and enable global IoT connectivity</a:t>
            </a:r>
          </a:p>
          <a:p>
            <a:r>
              <a:rPr lang="en-US" dirty="0"/>
              <a:t>Future 6G-IoT systems will blend these layers (ground + air + space) for seamless service.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E39E6080-E7F0-678F-65B9-B64B99BDF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241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119" y="276966"/>
            <a:ext cx="10277856" cy="1314971"/>
          </a:xfrm>
          <a:noFill/>
        </p:spPr>
        <p:txBody>
          <a:bodyPr>
            <a:noAutofit/>
          </a:bodyPr>
          <a:lstStyle/>
          <a:p>
            <a:r>
              <a:rPr lang="en-US" dirty="0"/>
              <a:t>Real-World 6G-IoT Trials and Testbeds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E640F-7F5A-BDB7-205D-765FA80B6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9517" y="2142088"/>
            <a:ext cx="10095458" cy="3602896"/>
          </a:xfrm>
          <a:noFill/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Nokia (Dec 2024):</a:t>
            </a:r>
            <a:r>
              <a:rPr lang="en-US" dirty="0"/>
              <a:t> At its Dallas HQ, Nokia plans a 6G trial in the 7.125–7.525 GHz band with 4 prototype 6G base stations and 10 devices. 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1" dirty="0"/>
              <a:t>NTT Docomo (Nov 2024):</a:t>
            </a:r>
            <a:r>
              <a:rPr lang="en-IN" dirty="0"/>
              <a:t> In Japan, Docomo, Nokia and SK Telecom demonstrated an indoor 6G link (4.8 GHz, using AI for signal processing) achieving ≈18% throughput gain over conventional methods. This experiment is part of Docomo’s “6G Harmonized Intelligence” program toward an AI-powered network.</a:t>
            </a:r>
          </a:p>
          <a:p>
            <a:endParaRPr lang="en-I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International projects:</a:t>
            </a:r>
            <a:r>
              <a:rPr lang="en-US" dirty="0"/>
              <a:t> Research consortia like Finland’s 6G Flagship and Korea’s IITP launched the 6G-WISECOM project (2024–27) to co-develop “Integrated Sensing and Communication” (ISAC) for 6G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93736AF-0027-E734-82A8-010D7129D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6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956930"/>
            <a:ext cx="10277856" cy="1063894"/>
          </a:xfrm>
          <a:noFill/>
        </p:spPr>
        <p:txBody>
          <a:bodyPr>
            <a:noAutofit/>
          </a:bodyPr>
          <a:lstStyle/>
          <a:p>
            <a:r>
              <a:rPr lang="en-US" sz="4000" dirty="0"/>
              <a:t>Technical Challenges and 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43" y="2441448"/>
            <a:ext cx="2854373" cy="3575304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b="1" dirty="0"/>
              <a:t>High-frequency propagation:</a:t>
            </a:r>
            <a:r>
              <a:rPr lang="en-US" dirty="0"/>
              <a:t> THz signals suffer severe path loss and require line-of-sight or dense small cells. Developing RF components (antennas, amplifiers) that work at THz is challenging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7126AE-AE4A-97A5-21F5-E5ACF7E0605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320716" y="2460538"/>
            <a:ext cx="2775284" cy="357530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RIS limitations:</a:t>
            </a:r>
            <a:r>
              <a:rPr lang="en-US" dirty="0"/>
              <a:t> Simple (passive) RIS cannot magically amplify; they face a “multiplicative fading” problem in some scenarios, so advanced (active) RIS designs are needed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F61F934-8535-E086-C153-D48E49B9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657474"/>
            <a:ext cx="2743200" cy="134127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F1047CD-815B-51CC-08C5-87AEA8C9094A}"/>
              </a:ext>
            </a:extLst>
          </p:cNvPr>
          <p:cNvSpPr txBox="1">
            <a:spLocks/>
          </p:cNvSpPr>
          <p:nvPr/>
        </p:nvSpPr>
        <p:spPr>
          <a:xfrm>
            <a:off x="6438500" y="2441448"/>
            <a:ext cx="2625290" cy="3575304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Energy constraints:</a:t>
            </a:r>
            <a:r>
              <a:rPr lang="en-US" dirty="0"/>
              <a:t> Billions of IoT sensors demand ultra-low-power operation. 6G’s challenge is to drastically lower network/device energy use.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2A410E62-80B3-2221-82D9-A4D73549BBF4}"/>
              </a:ext>
            </a:extLst>
          </p:cNvPr>
          <p:cNvSpPr txBox="1">
            <a:spLocks/>
          </p:cNvSpPr>
          <p:nvPr/>
        </p:nvSpPr>
        <p:spPr>
          <a:xfrm>
            <a:off x="9100367" y="2460538"/>
            <a:ext cx="2625290" cy="3575304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Security &amp; privacy:</a:t>
            </a:r>
            <a:r>
              <a:rPr lang="en-US" dirty="0"/>
              <a:t> A vastly expanded IoT means a much larger attack surface. Protecting data and devices is harder when “everything is connected.</a:t>
            </a:r>
          </a:p>
        </p:txBody>
      </p:sp>
    </p:spTree>
    <p:extLst>
      <p:ext uri="{BB962C8B-B14F-4D97-AF65-F5344CB8AC3E}">
        <p14:creationId xmlns:p14="http://schemas.microsoft.com/office/powerpoint/2010/main" val="1210802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 txBox="1">
            <a:spLocks/>
          </p:cNvSpPr>
          <p:nvPr/>
        </p:nvSpPr>
        <p:spPr>
          <a:xfrm>
            <a:off x="1047079" y="376394"/>
            <a:ext cx="10331758" cy="165506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i="0" kern="120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Emerging Applications (Smart Cities, Healthcare, etc.)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 txBox="1">
            <a:spLocks/>
          </p:cNvSpPr>
          <p:nvPr/>
        </p:nvSpPr>
        <p:spPr>
          <a:xfrm>
            <a:off x="1298023" y="2119494"/>
            <a:ext cx="10331758" cy="3636264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/>
              <a:t>Smart Cities &amp; Transport:</a:t>
            </a:r>
            <a:r>
              <a:rPr lang="en-US"/>
              <a:t> Dense IoT networks manage traffic, energy, pollution, and public safety in real-time. Connected vehicles and infrastructure (V2X) will coordinate via 6G for safer, smoother travel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/>
              <a:t>Healthcare &amp; Wearables:</a:t>
            </a:r>
            <a:r>
              <a:rPr lang="en-US"/>
              <a:t> Continuous health monitoring (wearables, implantables) with instant alerts is enabled by 6G’s low latency and on-device AI. Telemedicine (e.g. remote surgery) becomes feasible with near-zero lag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/>
              <a:t>Industry 4.0:</a:t>
            </a:r>
            <a:r>
              <a:rPr lang="en-US"/>
              <a:t> Factories with thousands of sensors and robots can operate autonomously.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/>
              <a:t>Agriculture &amp; Environment:</a:t>
            </a:r>
            <a:r>
              <a:rPr lang="en-US"/>
              <a:t> Smart farming (soil, water, climate sensors) and environmental monitoring rely on persistent IoT coverage.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/>
              <a:t>Other:</a:t>
            </a:r>
            <a:r>
              <a:rPr lang="en-US"/>
              <a:t> Advanced XR/Metaverse experiences, logistics/drone coordination, and even space-IoT 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08556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Blue spheres">
      <a:dk1>
        <a:srgbClr val="000000"/>
      </a:dk1>
      <a:lt1>
        <a:srgbClr val="FFFFFF"/>
      </a:lt1>
      <a:dk2>
        <a:srgbClr val="E3E7ED"/>
      </a:dk2>
      <a:lt2>
        <a:srgbClr val="E8E8E8"/>
      </a:lt2>
      <a:accent1>
        <a:srgbClr val="7673F7"/>
      </a:accent1>
      <a:accent2>
        <a:srgbClr val="B8C2FD"/>
      </a:accent2>
      <a:accent3>
        <a:srgbClr val="DFE3FC"/>
      </a:accent3>
      <a:accent4>
        <a:srgbClr val="55B3FD"/>
      </a:accent4>
      <a:accent5>
        <a:srgbClr val="99F7F7"/>
      </a:accent5>
      <a:accent6>
        <a:srgbClr val="FEE43F"/>
      </a:accent6>
      <a:hlink>
        <a:srgbClr val="467886"/>
      </a:hlink>
      <a:folHlink>
        <a:srgbClr val="96607D"/>
      </a:folHlink>
    </a:clrScheme>
    <a:fontScheme name="Custom 23">
      <a:majorFont>
        <a:latin typeface="Aptos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4076243_win32_CP_V3" id="{81AB0711-29F9-49D0-8A73-16AF25FD4C08}" vid="{D5AD44AB-53B9-4654-A4F8-1821A28F27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67F3CB5-3475-4129-AB60-D0C937DE91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EA9B47F-3DD8-4645-81DC-B88780643C07}">
  <ds:schemaRefs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purl.org/dc/terms/"/>
    <ds:schemaRef ds:uri="http://schemas.openxmlformats.org/package/2006/metadata/core-properties"/>
    <ds:schemaRef ds:uri="230e9df3-be65-4c73-a93b-d1236ebd677e"/>
    <ds:schemaRef ds:uri="http://schemas.microsoft.com/sharepoint/v3"/>
    <ds:schemaRef ds:uri="16c05727-aa75-4e4a-9b5f-8a80a1165891"/>
    <ds:schemaRef ds:uri="71af3243-3dd4-4a8d-8c0d-dd76da1f02a5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59</TotalTime>
  <Words>1171</Words>
  <Application>Microsoft Office PowerPoint</Application>
  <PresentationFormat>Widescreen</PresentationFormat>
  <Paragraphs>63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Arial</vt:lpstr>
      <vt:lpstr>Calibri</vt:lpstr>
      <vt:lpstr>Custom</vt:lpstr>
      <vt:lpstr>Internet of Things and 6G</vt:lpstr>
      <vt:lpstr>Introduction to IoT</vt:lpstr>
      <vt:lpstr>Limitations of 5G for IoT</vt:lpstr>
      <vt:lpstr>What is 6G? Key Features</vt:lpstr>
      <vt:lpstr>How 6G Will Transform IoT</vt:lpstr>
      <vt:lpstr>6G Technologies Enabling IoT (THz, RIS, NTNs)</vt:lpstr>
      <vt:lpstr>Real-World 6G-IoT Trials and Testbeds</vt:lpstr>
      <vt:lpstr>Technical Challenges and Lessons Learned</vt:lpstr>
      <vt:lpstr>PowerPoint Presentation</vt:lpstr>
      <vt:lpstr>Architecture of a 6G-IoT System</vt:lpstr>
      <vt:lpstr>Future Outlook for IoT in the 6G Era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KAMLESH SINGH MAHAR</dc:creator>
  <cp:lastModifiedBy>KAMLESH SINGH MAHAR</cp:lastModifiedBy>
  <cp:revision>2</cp:revision>
  <dcterms:created xsi:type="dcterms:W3CDTF">2025-06-04T10:50:09Z</dcterms:created>
  <dcterms:modified xsi:type="dcterms:W3CDTF">2025-06-27T12:09:14Z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